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5" r:id="rId1"/>
  </p:sldMasterIdLst>
  <p:notesMasterIdLst>
    <p:notesMasterId r:id="rId22"/>
  </p:notesMasterIdLst>
  <p:sldIdLst>
    <p:sldId id="256" r:id="rId2"/>
    <p:sldId id="259" r:id="rId3"/>
    <p:sldId id="275" r:id="rId4"/>
    <p:sldId id="258" r:id="rId5"/>
    <p:sldId id="260" r:id="rId6"/>
    <p:sldId id="261" r:id="rId7"/>
    <p:sldId id="272" r:id="rId8"/>
    <p:sldId id="273" r:id="rId9"/>
    <p:sldId id="274" r:id="rId10"/>
    <p:sldId id="271" r:id="rId11"/>
    <p:sldId id="269" r:id="rId12"/>
    <p:sldId id="264" r:id="rId13"/>
    <p:sldId id="276" r:id="rId14"/>
    <p:sldId id="277" r:id="rId15"/>
    <p:sldId id="268" r:id="rId16"/>
    <p:sldId id="267" r:id="rId17"/>
    <p:sldId id="265" r:id="rId18"/>
    <p:sldId id="266" r:id="rId19"/>
    <p:sldId id="262" r:id="rId20"/>
    <p:sldId id="278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4F4"/>
    <a:srgbClr val="0B0A42"/>
    <a:srgbClr val="007933"/>
    <a:srgbClr val="F6F6F6"/>
    <a:srgbClr val="F8F8F8"/>
    <a:srgbClr val="78C7FF"/>
    <a:srgbClr val="A1B8E1"/>
    <a:srgbClr val="E8C100"/>
    <a:srgbClr val="45943E"/>
    <a:srgbClr val="009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5BE263C-DBD7-4A20-BB59-AAB30ACAA65A}" styleName="Estilo Médio 3 - 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822" autoAdjust="0"/>
  </p:normalViewPr>
  <p:slideViewPr>
    <p:cSldViewPr snapToGrid="0" snapToObjects="1">
      <p:cViewPr varScale="1">
        <p:scale>
          <a:sx n="107" d="100"/>
          <a:sy n="107" d="100"/>
        </p:scale>
        <p:origin x="138" y="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uário Convidado" providerId="Windows Live" clId="Web-{5ED75A79-DEF2-4676-AAA0-7CB6B53819AF}"/>
    <pc:docChg chg="modSld">
      <pc:chgData name="Usuário Convidado" userId="" providerId="Windows Live" clId="Web-{5ED75A79-DEF2-4676-AAA0-7CB6B53819AF}" dt="2019-01-03T22:31:19.889" v="267" actId="1076"/>
      <pc:docMkLst>
        <pc:docMk/>
      </pc:docMkLst>
      <pc:sldChg chg="modSp">
        <pc:chgData name="Usuário Convidado" userId="" providerId="Windows Live" clId="Web-{5ED75A79-DEF2-4676-AAA0-7CB6B53819AF}" dt="2019-01-03T22:17:51.625" v="2" actId="1076"/>
        <pc:sldMkLst>
          <pc:docMk/>
          <pc:sldMk cId="923056202" sldId="256"/>
        </pc:sldMkLst>
        <pc:spChg chg="mod">
          <ac:chgData name="Usuário Convidado" userId="" providerId="Windows Live" clId="Web-{5ED75A79-DEF2-4676-AAA0-7CB6B53819AF}" dt="2019-01-03T22:17:51.625" v="2" actId="1076"/>
          <ac:spMkLst>
            <pc:docMk/>
            <pc:sldMk cId="923056202" sldId="256"/>
            <ac:spMk id="3" creationId="{0D904C16-7F81-428A-A31E-C0433FDDC00D}"/>
          </ac:spMkLst>
        </pc:spChg>
      </pc:sldChg>
      <pc:sldChg chg="modSp">
        <pc:chgData name="Usuário Convidado" userId="" providerId="Windows Live" clId="Web-{5ED75A79-DEF2-4676-AAA0-7CB6B53819AF}" dt="2019-01-03T22:23:17.198" v="209" actId="1076"/>
        <pc:sldMkLst>
          <pc:docMk/>
          <pc:sldMk cId="2459066118" sldId="259"/>
        </pc:sldMkLst>
        <pc:spChg chg="mod">
          <ac:chgData name="Usuário Convidado" userId="" providerId="Windows Live" clId="Web-{5ED75A79-DEF2-4676-AAA0-7CB6B53819AF}" dt="2019-01-03T22:18:28.829" v="9" actId="20577"/>
          <ac:spMkLst>
            <pc:docMk/>
            <pc:sldMk cId="2459066118" sldId="259"/>
            <ac:spMk id="2" creationId="{00000000-0000-0000-0000-000000000000}"/>
          </ac:spMkLst>
        </pc:spChg>
        <pc:spChg chg="mod">
          <ac:chgData name="Usuário Convidado" userId="" providerId="Windows Live" clId="Web-{5ED75A79-DEF2-4676-AAA0-7CB6B53819AF}" dt="2019-01-03T22:23:17.198" v="209" actId="1076"/>
          <ac:spMkLst>
            <pc:docMk/>
            <pc:sldMk cId="2459066118" sldId="259"/>
            <ac:spMk id="3" creationId="{00000000-0000-0000-0000-000000000000}"/>
          </ac:spMkLst>
        </pc:spChg>
      </pc:sldChg>
      <pc:sldChg chg="modSp">
        <pc:chgData name="Usuário Convidado" userId="" providerId="Windows Live" clId="Web-{5ED75A79-DEF2-4676-AAA0-7CB6B53819AF}" dt="2019-01-03T22:26:46.183" v="222" actId="1076"/>
        <pc:sldMkLst>
          <pc:docMk/>
          <pc:sldMk cId="2124074987" sldId="260"/>
        </pc:sldMkLst>
        <pc:spChg chg="mod">
          <ac:chgData name="Usuário Convidado" userId="" providerId="Windows Live" clId="Web-{5ED75A79-DEF2-4676-AAA0-7CB6B53819AF}" dt="2019-01-03T22:26:46.183" v="222" actId="1076"/>
          <ac:spMkLst>
            <pc:docMk/>
            <pc:sldMk cId="2124074987" sldId="260"/>
            <ac:spMk id="3" creationId="{00000000-0000-0000-0000-000000000000}"/>
          </ac:spMkLst>
        </pc:spChg>
      </pc:sldChg>
      <pc:sldChg chg="modSp">
        <pc:chgData name="Usuário Convidado" userId="" providerId="Windows Live" clId="Web-{5ED75A79-DEF2-4676-AAA0-7CB6B53819AF}" dt="2019-01-03T22:27:26.089" v="225" actId="20577"/>
        <pc:sldMkLst>
          <pc:docMk/>
          <pc:sldMk cId="3572218453" sldId="261"/>
        </pc:sldMkLst>
        <pc:spChg chg="mod">
          <ac:chgData name="Usuário Convidado" userId="" providerId="Windows Live" clId="Web-{5ED75A79-DEF2-4676-AAA0-7CB6B53819AF}" dt="2019-01-03T22:27:26.089" v="225" actId="20577"/>
          <ac:spMkLst>
            <pc:docMk/>
            <pc:sldMk cId="3572218453" sldId="261"/>
            <ac:spMk id="23" creationId="{211CD28A-6745-48BA-B3C3-CBA0B6508C9B}"/>
          </ac:spMkLst>
        </pc:spChg>
      </pc:sldChg>
      <pc:sldChg chg="modSp">
        <pc:chgData name="Usuário Convidado" userId="" providerId="Windows Live" clId="Web-{5ED75A79-DEF2-4676-AAA0-7CB6B53819AF}" dt="2019-01-03T22:29:23.091" v="260" actId="20577"/>
        <pc:sldMkLst>
          <pc:docMk/>
          <pc:sldMk cId="1561354009" sldId="272"/>
        </pc:sldMkLst>
        <pc:spChg chg="mod">
          <ac:chgData name="Usuário Convidado" userId="" providerId="Windows Live" clId="Web-{5ED75A79-DEF2-4676-AAA0-7CB6B53819AF}" dt="2019-01-03T22:29:23.091" v="260" actId="20577"/>
          <ac:spMkLst>
            <pc:docMk/>
            <pc:sldMk cId="1561354009" sldId="272"/>
            <ac:spMk id="5" creationId="{63A545E8-F689-4768-8727-E2502ECF4E61}"/>
          </ac:spMkLst>
        </pc:spChg>
      </pc:sldChg>
      <pc:sldChg chg="addSp delSp modSp addAnim">
        <pc:chgData name="Usuário Convidado" userId="" providerId="Windows Live" clId="Web-{5ED75A79-DEF2-4676-AAA0-7CB6B53819AF}" dt="2019-01-03T22:31:19.889" v="267" actId="1076"/>
        <pc:sldMkLst>
          <pc:docMk/>
          <pc:sldMk cId="4201930396" sldId="273"/>
        </pc:sldMkLst>
        <pc:spChg chg="mod">
          <ac:chgData name="Usuário Convidado" userId="" providerId="Windows Live" clId="Web-{5ED75A79-DEF2-4676-AAA0-7CB6B53819AF}" dt="2019-01-03T22:30:09.013" v="261" actId="1076"/>
          <ac:spMkLst>
            <pc:docMk/>
            <pc:sldMk cId="4201930396" sldId="273"/>
            <ac:spMk id="3" creationId="{53950729-7EFA-4741-A78C-24D1552E43DD}"/>
          </ac:spMkLst>
        </pc:spChg>
        <pc:spChg chg="add del mod">
          <ac:chgData name="Usuário Convidado" userId="" providerId="Windows Live" clId="Web-{5ED75A79-DEF2-4676-AAA0-7CB6B53819AF}" dt="2019-01-03T22:30:47.279" v="265"/>
          <ac:spMkLst>
            <pc:docMk/>
            <pc:sldMk cId="4201930396" sldId="273"/>
            <ac:spMk id="6" creationId="{B81B73CD-D0A5-4A3D-AE4D-33F4B99DAFE3}"/>
          </ac:spMkLst>
        </pc:spChg>
        <pc:spChg chg="add mod">
          <ac:chgData name="Usuário Convidado" userId="" providerId="Windows Live" clId="Web-{5ED75A79-DEF2-4676-AAA0-7CB6B53819AF}" dt="2019-01-03T22:31:19.889" v="267" actId="1076"/>
          <ac:spMkLst>
            <pc:docMk/>
            <pc:sldMk cId="4201930396" sldId="273"/>
            <ac:spMk id="7" creationId="{908B20CD-E393-4F86-B469-9119EC14D96C}"/>
          </ac:spMkLst>
        </pc:spChg>
      </pc:sldChg>
      <pc:sldChg chg="modSp">
        <pc:chgData name="Usuário Convidado" userId="" providerId="Windows Live" clId="Web-{5ED75A79-DEF2-4676-AAA0-7CB6B53819AF}" dt="2019-01-03T22:23:54.386" v="215" actId="14100"/>
        <pc:sldMkLst>
          <pc:docMk/>
          <pc:sldMk cId="3142634897" sldId="275"/>
        </pc:sldMkLst>
        <pc:spChg chg="mod">
          <ac:chgData name="Usuário Convidado" userId="" providerId="Windows Live" clId="Web-{5ED75A79-DEF2-4676-AAA0-7CB6B53819AF}" dt="2019-01-03T22:23:54.386" v="215" actId="14100"/>
          <ac:spMkLst>
            <pc:docMk/>
            <pc:sldMk cId="3142634897" sldId="275"/>
            <ac:spMk id="3" creationId="{9216FAFE-A929-44BE-8D5A-91406B55E3C9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199011-4020-EC4F-AE51-E952452F21C8}" type="datetimeFigureOut">
              <a:rPr lang="pt-BR" smtClean="0"/>
              <a:t>03/01/2019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C1270-7CE3-2B46-A58D-1AA323DA67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558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C1270-7CE3-2B46-A58D-1AA323DA67E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923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C1270-7CE3-2B46-A58D-1AA323DA67E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5980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C1270-7CE3-2B46-A58D-1AA323DA67E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832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C1270-7CE3-2B46-A58D-1AA323DA67E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788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6086"/>
            <a:ext cx="12191999" cy="6874086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8BD3F7-F47F-4F93-869A-B1F80F788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6E5B72-FBD3-45A6-A0DA-3696714D8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pic>
        <p:nvPicPr>
          <p:cNvPr id="7" name="Picture 2" descr="Image result for background template png">
            <a:extLst>
              <a:ext uri="{FF2B5EF4-FFF2-40B4-BE49-F238E27FC236}">
                <a16:creationId xmlns:a16="http://schemas.microsoft.com/office/drawing/2014/main" id="{45C23CF0-C212-4F80-A8C2-22AB2FB1C1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1984" y="-16086"/>
            <a:ext cx="1860015" cy="13940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background template png">
            <a:extLst>
              <a:ext uri="{FF2B5EF4-FFF2-40B4-BE49-F238E27FC236}">
                <a16:creationId xmlns:a16="http://schemas.microsoft.com/office/drawing/2014/main" id="{F302F28A-BB67-41C4-B033-5059C5D8D86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2" y="5191228"/>
            <a:ext cx="2246707" cy="16838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34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E94CDE-30EB-4D4C-AE02-FF5A72F35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6784A8A-2434-4F1D-BD2E-CC910A22D5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20CFBA-323A-4910-A131-289EAD208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42F3E-6648-A846-B0C1-DFDFD837E19F}" type="datetime1">
              <a:rPr lang="en-US" smtClean="0"/>
              <a:t>1/3/2019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20B427-45D0-4568-AAC2-EC20C347D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8061E1-42B0-41CD-B3B4-8ECA2119C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787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8C77C17-BBF6-45D6-9A83-BD863DB89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6FD388E-ECA4-400C-ADAF-2D658052F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260F9D-C316-43B7-A0F2-865CC254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7927-4A7D-AE4C-9119-C51BD6FD9879}" type="datetime1">
              <a:rPr lang="en-US" smtClean="0"/>
              <a:t>1/3/2019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FF9BFDD-EAEA-4E47-B2E5-AE9BEBAF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0180D8-C8C9-490A-9C7F-99421E18E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28248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2" y="-16086"/>
            <a:ext cx="12192001" cy="6891152"/>
            <a:chOff x="-2" y="-16086"/>
            <a:chExt cx="12192001" cy="68911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-16086"/>
              <a:ext cx="12191999" cy="6874086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 descr="Image result for background template png">
              <a:extLst>
                <a:ext uri="{FF2B5EF4-FFF2-40B4-BE49-F238E27FC236}">
                  <a16:creationId xmlns:a16="http://schemas.microsoft.com/office/drawing/2014/main" id="{45C23CF0-C212-4F80-A8C2-22AB2FB1C1E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31984" y="-16086"/>
              <a:ext cx="1860015" cy="1394024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Image result for background template png">
              <a:extLst>
                <a:ext uri="{FF2B5EF4-FFF2-40B4-BE49-F238E27FC236}">
                  <a16:creationId xmlns:a16="http://schemas.microsoft.com/office/drawing/2014/main" id="{F302F28A-BB67-41C4-B033-5059C5D8D862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-2" y="5191228"/>
              <a:ext cx="2246707" cy="1683838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D0B77FB1-E90D-49D2-B1E5-67F847479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1426C8-6FFB-4D48-A9FD-721E51B73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7B3983-3DAC-4606-9B23-8D45DCCB1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97927-4A7D-AE4C-9119-C51BD6FD9879}" type="datetime1">
              <a:rPr lang="en-US" smtClean="0"/>
              <a:t>1/3/2019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D4709B-3031-454A-8E8C-2650BA38C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31E4C4-DAB1-4C4A-A66B-C656BAA4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941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CACFF-D8A8-4A43-9F28-FC3363C87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423166-BE2F-4619-86F4-A2FD66ADC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A8AC80-D66A-463F-81A2-4B38ED422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30166-A05D-2543-8709-CA90EFA152DE}" type="datetime1">
              <a:rPr lang="en-US" smtClean="0"/>
              <a:t>1/3/2019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E7B8F8-6C4B-4747-8BA3-4F3BDE694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9DD70A-1D6F-4B7C-9281-A86430CB4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822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923F5-3B92-46F8-B9E4-3A4D6E611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DBEAED3-C6A5-4670-9BA9-6FAA4AC0E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69D0B8-B11C-4BA0-9FE9-FECA14539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8664F-1A51-429C-916B-EF51546F5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26712-6C9B-1C45-92BA-E29E692B64BC}" type="datetime1">
              <a:rPr lang="en-US" smtClean="0"/>
              <a:t>1/3/2019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D3DD6B-EAED-4FED-8F4B-026DC89EC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FE524B-142E-4C99-913D-516D51A56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77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9E0AB-89C8-45CA-8858-09651D98B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18DD04-B69A-4951-A3DD-479EB9B89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42DC60-FF87-4BA9-9C08-92F16F8F1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DE73B2-F390-487E-9A81-F77013CEB1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8341310-BDB6-4CE7-86D8-82B6E24DA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84AFB2A-AB25-4C9B-BE36-AEDB5EEA4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DE7D3-36EE-BD42-A68A-CD31669E6C39}" type="datetime1">
              <a:rPr lang="en-US" smtClean="0"/>
              <a:t>1/3/2019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432AAD-ED4A-466C-9ED2-578AFBF25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7ECB430-70C7-4BB1-8A4B-FB4A368A5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51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E2A66E-CAD7-404B-84D1-F2A412C5E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4DBB747-2E20-4CD3-ABF4-43E7A23E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1D49C-46C0-0446-AF94-93233AB11E2A}" type="datetime1">
              <a:rPr lang="en-US" smtClean="0"/>
              <a:t>1/3/2019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E31AFC2-FC69-48E4-892A-2D77E2D00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DCBE036-0CE4-40BC-B605-C2B86ED21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43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14B034E-8C7B-4509-AF0D-A6B85E0C1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C920E-3938-8E46-A37F-9D2023CDD0D4}" type="datetime1">
              <a:rPr lang="en-US" smtClean="0"/>
              <a:t>1/3/2019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14081FE-1051-4A9E-9255-C6EAB057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86A8F3-C9BF-4A5E-8594-4A3DE43E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85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0BED8-0DEA-403D-AA05-C39F17F1D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D31019-CC7A-49BA-919E-F9B23322D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F9C528A-E49A-4B48-9D30-3BA3954A9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8D0D0D8-8808-4D90-AE5C-BE6C2E5B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E87FF-DAE8-C24A-A901-0D5463414185}" type="datetime1">
              <a:rPr lang="en-US" smtClean="0"/>
              <a:t>1/3/2019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C51FA41-32B5-4834-B485-D1E7EC8D2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7E847B-4B34-47BC-804A-3CB15A7C6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07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047DBB-08F2-47A4-A0A8-F6C59D4C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AC427F0-2856-4E04-B0EA-242EE68BE6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B2D01B-D3A6-4853-91EE-586BE93BC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FBADAD6-78CB-4225-B596-EDCCF629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18E96-D931-BB4F-8E02-3D6E5F7B4699}" type="datetime1">
              <a:rPr lang="en-US" smtClean="0"/>
              <a:t>1/3/2019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343E7F9-DEB9-4525-BA06-F5DCF1CCF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C13AD1-3204-4FAE-AFB9-4B58387FD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46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C841EE1-C835-4E2A-919E-034336B54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C7B3EB-CDBD-476F-B0DD-2C9F85EAD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3292D6-6957-4012-9859-D3F7089B2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97927-4A7D-AE4C-9119-C51BD6FD9879}" type="datetime1">
              <a:rPr lang="en-US" smtClean="0"/>
              <a:t>1/3/2019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F26133-D94A-4BB8-97B3-DA306E8D4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FD56C78-7BB6-4103-A705-841768DF1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363A1-2106-4948-994E-F44C5BE21221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084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d.ted.com/lessons/how-computer-memory-works-kanawat-senana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ackground template png">
            <a:extLst>
              <a:ext uri="{FF2B5EF4-FFF2-40B4-BE49-F238E27FC236}">
                <a16:creationId xmlns:a16="http://schemas.microsoft.com/office/drawing/2014/main" id="{45C23CF0-C212-4F80-A8C2-22AB2FB1C1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96" b="23553"/>
          <a:stretch/>
        </p:blipFill>
        <p:spPr bwMode="auto">
          <a:xfrm>
            <a:off x="9759462" y="-58992"/>
            <a:ext cx="2432538" cy="34926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background template png">
            <a:extLst>
              <a:ext uri="{FF2B5EF4-FFF2-40B4-BE49-F238E27FC236}">
                <a16:creationId xmlns:a16="http://schemas.microsoft.com/office/drawing/2014/main" id="{F302F28A-BB67-41C4-B033-5059C5D8D8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99" b="12545"/>
          <a:stretch/>
        </p:blipFill>
        <p:spPr bwMode="auto">
          <a:xfrm rot="10800000">
            <a:off x="161194" y="3446148"/>
            <a:ext cx="2420514" cy="34413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59671" y="3648538"/>
            <a:ext cx="6872654" cy="1325201"/>
          </a:xfrm>
        </p:spPr>
        <p:txBody>
          <a:bodyPr>
            <a:normAutofit/>
          </a:bodyPr>
          <a:lstStyle/>
          <a:p>
            <a:r>
              <a:rPr lang="pt-BR" sz="4400" b="1" dirty="0">
                <a:latin typeface="Century Gothic" panose="020B0502020202020204" pitchFamily="34" charset="0"/>
              </a:rPr>
              <a:t>CODE 101</a:t>
            </a:r>
            <a:br>
              <a:rPr lang="pt-BR" sz="4400" b="1" dirty="0">
                <a:latin typeface="Century Gothic" panose="020B0502020202020204" pitchFamily="34" charset="0"/>
              </a:rPr>
            </a:br>
            <a:r>
              <a:rPr lang="pt-BR" sz="4400" b="1" dirty="0">
                <a:latin typeface="Century Gothic" panose="020B0502020202020204" pitchFamily="34" charset="0"/>
              </a:rPr>
              <a:t>Lógica de programação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D904C16-7F81-428A-A31E-C0433FDDC00D}"/>
              </a:ext>
            </a:extLst>
          </p:cNvPr>
          <p:cNvSpPr txBox="1">
            <a:spLocks/>
          </p:cNvSpPr>
          <p:nvPr/>
        </p:nvSpPr>
        <p:spPr>
          <a:xfrm>
            <a:off x="4612384" y="5541251"/>
            <a:ext cx="2967228" cy="624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BR" sz="3200" dirty="0" err="1">
                <a:solidFill>
                  <a:schemeClr val="tx1"/>
                </a:solidFill>
                <a:latin typeface="Century Gothic"/>
              </a:rPr>
              <a:t>Sidon</a:t>
            </a:r>
            <a:r>
              <a:rPr lang="pt-BR" sz="3200" dirty="0">
                <a:solidFill>
                  <a:schemeClr val="tx1"/>
                </a:solidFill>
                <a:latin typeface="Century Gothic"/>
              </a:rPr>
              <a:t> Duarte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FA5F231-D526-4B32-93D1-390C204D02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9"/>
          <a:stretch/>
        </p:blipFill>
        <p:spPr>
          <a:xfrm>
            <a:off x="4300429" y="123211"/>
            <a:ext cx="3591139" cy="332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56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Softwares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106CE95B-F6F9-4F11-87E0-271677A07911}"/>
              </a:ext>
            </a:extLst>
          </p:cNvPr>
          <p:cNvGrpSpPr/>
          <p:nvPr/>
        </p:nvGrpSpPr>
        <p:grpSpPr>
          <a:xfrm>
            <a:off x="3169024" y="2303930"/>
            <a:ext cx="5441576" cy="3012882"/>
            <a:chOff x="3169024" y="2241177"/>
            <a:chExt cx="5441576" cy="3012882"/>
          </a:xfrm>
        </p:grpSpPr>
        <p:sp>
          <p:nvSpPr>
            <p:cNvPr id="7" name="Retângulo: Cantos Arredondados 6">
              <a:extLst>
                <a:ext uri="{FF2B5EF4-FFF2-40B4-BE49-F238E27FC236}">
                  <a16:creationId xmlns:a16="http://schemas.microsoft.com/office/drawing/2014/main" id="{78C2F952-E7A6-4CF9-BE01-031EEBFC8C7B}"/>
                </a:ext>
              </a:extLst>
            </p:cNvPr>
            <p:cNvSpPr/>
            <p:nvPr/>
          </p:nvSpPr>
          <p:spPr>
            <a:xfrm>
              <a:off x="3169024" y="2241177"/>
              <a:ext cx="5441576" cy="73510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Aplicativos</a:t>
              </a:r>
            </a:p>
          </p:txBody>
        </p:sp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C85EE291-4AE3-4EAC-AFB4-6DD722C4A82F}"/>
                </a:ext>
              </a:extLst>
            </p:cNvPr>
            <p:cNvSpPr/>
            <p:nvPr/>
          </p:nvSpPr>
          <p:spPr>
            <a:xfrm>
              <a:off x="3169024" y="3380065"/>
              <a:ext cx="5441576" cy="735106"/>
            </a:xfrm>
            <a:prstGeom prst="round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Sistema Operacional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DC8605FE-C6A4-4DF3-8B7F-B9D92B1C7712}"/>
                </a:ext>
              </a:extLst>
            </p:cNvPr>
            <p:cNvSpPr/>
            <p:nvPr/>
          </p:nvSpPr>
          <p:spPr>
            <a:xfrm>
              <a:off x="3169024" y="4518953"/>
              <a:ext cx="5441576" cy="735106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Hardware</a:t>
              </a:r>
            </a:p>
          </p:txBody>
        </p:sp>
        <p:sp>
          <p:nvSpPr>
            <p:cNvPr id="10" name="Seta: para Baixo 9">
              <a:extLst>
                <a:ext uri="{FF2B5EF4-FFF2-40B4-BE49-F238E27FC236}">
                  <a16:creationId xmlns:a16="http://schemas.microsoft.com/office/drawing/2014/main" id="{F6F31EE8-01F2-41F6-8F76-42A9D3AB942C}"/>
                </a:ext>
              </a:extLst>
            </p:cNvPr>
            <p:cNvSpPr/>
            <p:nvPr/>
          </p:nvSpPr>
          <p:spPr>
            <a:xfrm>
              <a:off x="5750859" y="2983191"/>
              <a:ext cx="277906" cy="389966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Seta: para Baixo 10">
              <a:extLst>
                <a:ext uri="{FF2B5EF4-FFF2-40B4-BE49-F238E27FC236}">
                  <a16:creationId xmlns:a16="http://schemas.microsoft.com/office/drawing/2014/main" id="{646AF4D2-2118-4243-94FB-FE29DCF7D944}"/>
                </a:ext>
              </a:extLst>
            </p:cNvPr>
            <p:cNvSpPr/>
            <p:nvPr/>
          </p:nvSpPr>
          <p:spPr>
            <a:xfrm>
              <a:off x="5750859" y="4115171"/>
              <a:ext cx="277906" cy="389966"/>
            </a:xfrm>
            <a:prstGeom prst="down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351205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Pensamento Lógico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Lógica é a parte da filosofia que trata das formas do pensamento em geral (dedução, indução, hipótese, inferência etc.) e das operações intelectuais que visam à determinação do que é verdadeiro ou não.</a:t>
            </a:r>
          </a:p>
          <a:p>
            <a:endParaRPr lang="pt-BR" dirty="0"/>
          </a:p>
          <a:p>
            <a:r>
              <a:rPr lang="pt-BR" dirty="0"/>
              <a:t>Exemplo:</a:t>
            </a:r>
          </a:p>
          <a:p>
            <a:pPr lvl="1"/>
            <a:r>
              <a:rPr lang="pt-BR" dirty="0"/>
              <a:t>Todo mamífero é animal.</a:t>
            </a:r>
          </a:p>
          <a:p>
            <a:pPr lvl="1"/>
            <a:r>
              <a:rPr lang="pt-BR" dirty="0"/>
              <a:t>Todo cavalo é mamífero.</a:t>
            </a:r>
          </a:p>
          <a:p>
            <a:pPr lvl="1"/>
            <a:r>
              <a:rPr lang="pt-BR" dirty="0"/>
              <a:t>Logo, todo cavalo é animal.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462" y="3873260"/>
            <a:ext cx="1971186" cy="202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08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Algoritmos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conjunto de passos para realizar uma tarefa.</a:t>
            </a:r>
          </a:p>
          <a:p>
            <a:endParaRPr lang="pt-BR" dirty="0"/>
          </a:p>
          <a:p>
            <a:r>
              <a:rPr lang="pt-BR" dirty="0"/>
              <a:t>Algoritmos são comuns em nosso dia a dia, estamos executando algoritmos em qualquer tarefas que fazemos.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336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Algoritmos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aula1">
            <a:hlinkClick r:id="" action="ppaction://media"/>
            <a:extLst>
              <a:ext uri="{FF2B5EF4-FFF2-40B4-BE49-F238E27FC236}">
                <a16:creationId xmlns:a16="http://schemas.microsoft.com/office/drawing/2014/main" id="{CC8CD54B-9B32-4456-83CD-FC6663252F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7107" y="1658563"/>
            <a:ext cx="4697786" cy="4697787"/>
          </a:xfrm>
        </p:spPr>
      </p:pic>
    </p:spTree>
    <p:extLst>
      <p:ext uri="{BB962C8B-B14F-4D97-AF65-F5344CB8AC3E}">
        <p14:creationId xmlns:p14="http://schemas.microsoft.com/office/powerpoint/2010/main" val="301695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Algoritmos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Na ciência da computação, um algoritmo é um conjunto de passos para que uma aplicação de computador possa realizar uma tarefa.</a:t>
            </a:r>
          </a:p>
          <a:p>
            <a:endParaRPr lang="pt-BR" dirty="0"/>
          </a:p>
          <a:p>
            <a:r>
              <a:rPr lang="pt-BR" dirty="0"/>
              <a:t>Algoritmos famosos:</a:t>
            </a:r>
          </a:p>
          <a:p>
            <a:pPr lvl="1"/>
            <a:r>
              <a:rPr lang="pt-BR" dirty="0"/>
              <a:t>Algoritmo de busca do Google</a:t>
            </a:r>
          </a:p>
          <a:p>
            <a:pPr lvl="1"/>
            <a:r>
              <a:rPr lang="pt-BR" dirty="0"/>
              <a:t>Algoritmo de rotas do Google e </a:t>
            </a:r>
            <a:r>
              <a:rPr lang="pt-BR" dirty="0" err="1"/>
              <a:t>Waze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282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construir um algoritmo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Entender o problema traçando suas características;</a:t>
            </a:r>
          </a:p>
          <a:p>
            <a:r>
              <a:rPr lang="pt-BR" dirty="0"/>
              <a:t>Extrair quais são os dados de entrada e de saída do problema;</a:t>
            </a:r>
          </a:p>
          <a:p>
            <a:r>
              <a:rPr lang="pt-BR" dirty="0"/>
              <a:t>Determinar o que deve ser realizado com as entradas para que se transformem nas saídas;</a:t>
            </a:r>
          </a:p>
          <a:p>
            <a:r>
              <a:rPr lang="pt-BR" dirty="0"/>
              <a:t>Determinar qual sequência de ações é capaz de transformar um conjunto definido de dados nas informações de resultado.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698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t-BR" dirty="0"/>
              <a:t>Um homem precisa atravessar um rio com um barco que possui capacidade de carregar apenas ele mesmo e mais uma de suas três cargas, que são: um lobo, um bode e um maço de alfafa. O que o homem deve fazer para conseguir atravessar o rio sem perder suas cargas.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68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Linguagens de programação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901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Paradigma de programação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Programação estruturada</a:t>
            </a:r>
          </a:p>
          <a:p>
            <a:endParaRPr lang="pt-BR" dirty="0"/>
          </a:p>
          <a:p>
            <a:r>
              <a:rPr lang="pt-BR" dirty="0"/>
              <a:t>Programação orientada a objeto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127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interessantes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TED Ed – </a:t>
            </a:r>
            <a:r>
              <a:rPr lang="en-US" dirty="0"/>
              <a:t>How computer memory works - </a:t>
            </a:r>
            <a:r>
              <a:rPr lang="en-US" dirty="0" err="1"/>
              <a:t>Kanawat</a:t>
            </a:r>
            <a:r>
              <a:rPr lang="en-US" dirty="0"/>
              <a:t> </a:t>
            </a:r>
            <a:r>
              <a:rPr lang="en-US" dirty="0" err="1"/>
              <a:t>Senanan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>
                <a:hlinkClick r:id="rId2"/>
              </a:rPr>
              <a:t>https://ed.ted.com/lessons/how-computer-memory-works-kanawat-senanan</a:t>
            </a:r>
            <a:endParaRPr lang="en-US" dirty="0"/>
          </a:p>
          <a:p>
            <a:endParaRPr lang="en-US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441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64580" y="1960663"/>
            <a:ext cx="10515600" cy="30588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pt-BR" dirty="0" err="1"/>
              <a:t>Sidon</a:t>
            </a:r>
            <a:r>
              <a:rPr lang="pt-BR" dirty="0"/>
              <a:t> Duarte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pt-BR" dirty="0"/>
              <a:t>Formação: Gestão Empresarial / Análise de Sistemas (1990)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pt-BR" dirty="0"/>
              <a:t>Mestre em Engenharia da Informação pela Universidade Federal do ABC (2015)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066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ackground template png">
            <a:extLst>
              <a:ext uri="{FF2B5EF4-FFF2-40B4-BE49-F238E27FC236}">
                <a16:creationId xmlns:a16="http://schemas.microsoft.com/office/drawing/2014/main" id="{45C23CF0-C212-4F80-A8C2-22AB2FB1C1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96" b="23553"/>
          <a:stretch/>
        </p:blipFill>
        <p:spPr bwMode="auto">
          <a:xfrm>
            <a:off x="9759462" y="-58992"/>
            <a:ext cx="2432538" cy="349269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background template png">
            <a:extLst>
              <a:ext uri="{FF2B5EF4-FFF2-40B4-BE49-F238E27FC236}">
                <a16:creationId xmlns:a16="http://schemas.microsoft.com/office/drawing/2014/main" id="{F302F28A-BB67-41C4-B033-5059C5D8D8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99" b="12545"/>
          <a:stretch/>
        </p:blipFill>
        <p:spPr bwMode="auto">
          <a:xfrm rot="10800000">
            <a:off x="161194" y="3446148"/>
            <a:ext cx="2420514" cy="34413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59671" y="3648538"/>
            <a:ext cx="6872654" cy="1325201"/>
          </a:xfrm>
        </p:spPr>
        <p:txBody>
          <a:bodyPr>
            <a:normAutofit/>
          </a:bodyPr>
          <a:lstStyle/>
          <a:p>
            <a:r>
              <a:rPr lang="pt-BR" sz="4400" b="1" dirty="0">
                <a:latin typeface="Century Gothic" panose="020B0502020202020204" pitchFamily="34" charset="0"/>
              </a:rPr>
              <a:t>CODE 101</a:t>
            </a:r>
            <a:br>
              <a:rPr lang="pt-BR" sz="4400" b="1" dirty="0">
                <a:latin typeface="Century Gothic" panose="020B0502020202020204" pitchFamily="34" charset="0"/>
              </a:rPr>
            </a:br>
            <a:r>
              <a:rPr lang="pt-BR" sz="4400" b="1" dirty="0">
                <a:latin typeface="Century Gothic" panose="020B0502020202020204" pitchFamily="34" charset="0"/>
              </a:rPr>
              <a:t>Lógica de programação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0D904C16-7F81-428A-A31E-C0433FDDC00D}"/>
              </a:ext>
            </a:extLst>
          </p:cNvPr>
          <p:cNvSpPr txBox="1">
            <a:spLocks/>
          </p:cNvSpPr>
          <p:nvPr/>
        </p:nvSpPr>
        <p:spPr>
          <a:xfrm>
            <a:off x="3165549" y="5531605"/>
            <a:ext cx="5860898" cy="6244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BR" sz="3200" dirty="0">
                <a:solidFill>
                  <a:schemeClr val="tx1"/>
                </a:solidFill>
                <a:latin typeface="Century Gothic" panose="020B0502020202020204" pitchFamily="34" charset="0"/>
              </a:rPr>
              <a:t>Yan Anderson Siriano Duarte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FA5F231-D526-4B32-93D1-390C204D02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469"/>
          <a:stretch/>
        </p:blipFill>
        <p:spPr>
          <a:xfrm>
            <a:off x="4300429" y="123211"/>
            <a:ext cx="3591139" cy="332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680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73D45C-7777-4255-BD6F-4B6409E58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16FAFE-A929-44BE-8D5A-91406B55E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50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 que é um </a:t>
            </a:r>
            <a:r>
              <a:rPr lang="en-US" dirty="0" err="1"/>
              <a:t>computador</a:t>
            </a:r>
            <a:endParaRPr lang="en-US" dirty="0"/>
          </a:p>
          <a:p>
            <a:r>
              <a:rPr lang="pt-BR" dirty="0"/>
              <a:t>Como funcionam os computadores</a:t>
            </a:r>
          </a:p>
          <a:p>
            <a:r>
              <a:rPr lang="pt-BR" dirty="0"/>
              <a:t>Softwares</a:t>
            </a:r>
          </a:p>
          <a:p>
            <a:r>
              <a:rPr lang="pt-BR" dirty="0"/>
              <a:t>Lógica de programação</a:t>
            </a:r>
          </a:p>
          <a:p>
            <a:r>
              <a:rPr lang="pt-BR" dirty="0"/>
              <a:t>Algoritmos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03D0F71-9E26-4DA5-8FCF-23A31321D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63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é um </a:t>
            </a:r>
            <a:r>
              <a:rPr lang="en-US" dirty="0" err="1"/>
              <a:t>computador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Máquina (hardware) que executa variados tipos de tratamento automático de informações ou processamento de dados. </a:t>
            </a:r>
          </a:p>
          <a:p>
            <a:endParaRPr lang="pt-BR" dirty="0"/>
          </a:p>
          <a:p>
            <a:r>
              <a:rPr lang="pt-BR" dirty="0"/>
              <a:t>Possui inúmeros atributos como:</a:t>
            </a:r>
          </a:p>
          <a:p>
            <a:pPr lvl="1"/>
            <a:r>
              <a:rPr lang="pt-BR" dirty="0"/>
              <a:t>Armazenamento e processamento de dados;</a:t>
            </a:r>
          </a:p>
          <a:p>
            <a:pPr lvl="1"/>
            <a:r>
              <a:rPr lang="pt-BR" dirty="0"/>
              <a:t>Cálculo em grande escala; </a:t>
            </a:r>
          </a:p>
          <a:p>
            <a:pPr lvl="1"/>
            <a:r>
              <a:rPr lang="pt-BR" dirty="0"/>
              <a:t>Tratamento de imagens gráficas;</a:t>
            </a:r>
          </a:p>
          <a:p>
            <a:pPr lvl="1"/>
            <a:r>
              <a:rPr lang="pt-BR" dirty="0"/>
              <a:t>Realidade virtual;</a:t>
            </a:r>
          </a:p>
          <a:p>
            <a:pPr lvl="1"/>
            <a:r>
              <a:rPr lang="pt-BR" dirty="0"/>
              <a:t>Entre outros.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969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funcionam os computadores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3871" y="2163220"/>
            <a:ext cx="10515600" cy="2865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A arquitetura básica de um computador completo é formada por 5 componentes:</a:t>
            </a:r>
          </a:p>
          <a:p>
            <a:pPr lvl="1"/>
            <a:r>
              <a:rPr lang="pt-BR" dirty="0"/>
              <a:t>Processador;</a:t>
            </a:r>
          </a:p>
          <a:p>
            <a:pPr lvl="1"/>
            <a:r>
              <a:rPr lang="pt-BR" dirty="0"/>
              <a:t>Memória de curto prazo (RAM);</a:t>
            </a:r>
          </a:p>
          <a:p>
            <a:pPr lvl="1"/>
            <a:r>
              <a:rPr lang="pt-BR" dirty="0"/>
              <a:t>Memória de longo prazo (Disco Rígido);</a:t>
            </a:r>
          </a:p>
          <a:p>
            <a:pPr lvl="1"/>
            <a:r>
              <a:rPr lang="pt-BR" dirty="0"/>
              <a:t>Dispositivos de entrada e saída;</a:t>
            </a:r>
          </a:p>
          <a:p>
            <a:pPr lvl="1"/>
            <a:r>
              <a:rPr lang="pt-BR" dirty="0"/>
              <a:t>Softwares.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074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Como funcionam os computadores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6</a:t>
            </a:fld>
            <a:endParaRPr lang="en-US" dirty="0"/>
          </a:p>
        </p:txBody>
      </p:sp>
      <p:pic>
        <p:nvPicPr>
          <p:cNvPr id="22" name="Imagem 21" descr="Uma imagem contendo equipamentos eletrônicos, interior, mesa&#10;&#10;Descrição gerada com muito alta confiança">
            <a:extLst>
              <a:ext uri="{FF2B5EF4-FFF2-40B4-BE49-F238E27FC236}">
                <a16:creationId xmlns:a16="http://schemas.microsoft.com/office/drawing/2014/main" id="{13D0E522-604C-47BA-8CE9-47ABB67B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31" y="1690688"/>
            <a:ext cx="9519138" cy="4421506"/>
          </a:xfrm>
          <a:prstGeom prst="rect">
            <a:avLst/>
          </a:prstGeom>
        </p:spPr>
      </p:pic>
      <p:sp>
        <p:nvSpPr>
          <p:cNvPr id="23" name="Balão de Fala: Retângulo com Cantos Arredondados 22">
            <a:extLst>
              <a:ext uri="{FF2B5EF4-FFF2-40B4-BE49-F238E27FC236}">
                <a16:creationId xmlns:a16="http://schemas.microsoft.com/office/drawing/2014/main" id="{211CD28A-6745-48BA-B3C3-CBA0B6508C9B}"/>
              </a:ext>
            </a:extLst>
          </p:cNvPr>
          <p:cNvSpPr/>
          <p:nvPr/>
        </p:nvSpPr>
        <p:spPr>
          <a:xfrm>
            <a:off x="1002323" y="3243602"/>
            <a:ext cx="2620107" cy="1688884"/>
          </a:xfrm>
          <a:prstGeom prst="wedgeRoundRectCallout">
            <a:avLst>
              <a:gd name="adj1" fmla="val -13450"/>
              <a:gd name="adj2" fmla="val 67424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O usuário começa a digitar um texto no teclado.</a:t>
            </a:r>
          </a:p>
        </p:txBody>
      </p:sp>
    </p:spTree>
    <p:extLst>
      <p:ext uri="{BB962C8B-B14F-4D97-AF65-F5344CB8AC3E}">
        <p14:creationId xmlns:p14="http://schemas.microsoft.com/office/powerpoint/2010/main" val="357221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Como funcionam os computadores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7</a:t>
            </a:fld>
            <a:endParaRPr lang="en-US" dirty="0"/>
          </a:p>
        </p:txBody>
      </p:sp>
      <p:pic>
        <p:nvPicPr>
          <p:cNvPr id="22" name="Imagem 21" descr="Uma imagem contendo equipamentos eletrônicos, interior, mesa&#10;&#10;Descrição gerada com muito alta confiança">
            <a:extLst>
              <a:ext uri="{FF2B5EF4-FFF2-40B4-BE49-F238E27FC236}">
                <a16:creationId xmlns:a16="http://schemas.microsoft.com/office/drawing/2014/main" id="{13D0E522-604C-47BA-8CE9-47ABB67B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31" y="1690688"/>
            <a:ext cx="9519138" cy="442150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3950729-7EFA-4741-A78C-24D1552E43DD}"/>
              </a:ext>
            </a:extLst>
          </p:cNvPr>
          <p:cNvSpPr/>
          <p:nvPr/>
        </p:nvSpPr>
        <p:spPr>
          <a:xfrm>
            <a:off x="2628900" y="4510454"/>
            <a:ext cx="729762" cy="202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/>
              <a:t>010110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3A545E8-F689-4768-8727-E2502ECF4E61}"/>
              </a:ext>
            </a:extLst>
          </p:cNvPr>
          <p:cNvSpPr/>
          <p:nvPr/>
        </p:nvSpPr>
        <p:spPr>
          <a:xfrm>
            <a:off x="5549153" y="4712677"/>
            <a:ext cx="5136776" cy="106955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As informações entram em forma de </a:t>
            </a:r>
            <a:r>
              <a:rPr lang="pt-BR" b="1" dirty="0"/>
              <a:t>bits</a:t>
            </a:r>
            <a:r>
              <a:rPr lang="pt-BR" dirty="0"/>
              <a:t> pelo sistema </a:t>
            </a:r>
            <a:r>
              <a:rPr lang="pt-BR" b="1" dirty="0"/>
              <a:t>I/O,  </a:t>
            </a:r>
            <a:r>
              <a:rPr lang="pt-BR" dirty="0"/>
              <a:t>passando pela RAM e vão para o </a:t>
            </a:r>
            <a:r>
              <a:rPr lang="pt-BR" b="1" dirty="0"/>
              <a:t>processador</a:t>
            </a:r>
          </a:p>
        </p:txBody>
      </p:sp>
    </p:spTree>
    <p:extLst>
      <p:ext uri="{BB962C8B-B14F-4D97-AF65-F5344CB8AC3E}">
        <p14:creationId xmlns:p14="http://schemas.microsoft.com/office/powerpoint/2010/main" val="156135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78 0.02292 L 0.00352 -0.01643 L 0.05508 -0.01389 L 0.14037 0.00186 L 0.16901 -0.0125 L 0.18086 -0.09745 L 0.19779 -0.11319 L 0.22865 -0.11713 L 0.328 -0.27893 L 0.32722 -0.27523 " pathEditMode="relative" ptsTypes="AAAAAAAAAA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Como funcionam os computadores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8</a:t>
            </a:fld>
            <a:endParaRPr lang="en-US" dirty="0"/>
          </a:p>
        </p:txBody>
      </p:sp>
      <p:pic>
        <p:nvPicPr>
          <p:cNvPr id="22" name="Imagem 21" descr="Uma imagem contendo equipamentos eletrônicos, interior, mesa&#10;&#10;Descrição gerada com muito alta confiança">
            <a:extLst>
              <a:ext uri="{FF2B5EF4-FFF2-40B4-BE49-F238E27FC236}">
                <a16:creationId xmlns:a16="http://schemas.microsoft.com/office/drawing/2014/main" id="{13D0E522-604C-47BA-8CE9-47ABB67B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31" y="1690688"/>
            <a:ext cx="9519138" cy="442150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3950729-7EFA-4741-A78C-24D1552E43DD}"/>
              </a:ext>
            </a:extLst>
          </p:cNvPr>
          <p:cNvSpPr/>
          <p:nvPr/>
        </p:nvSpPr>
        <p:spPr>
          <a:xfrm>
            <a:off x="7588993" y="3103222"/>
            <a:ext cx="729762" cy="202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/>
              <a:t>010110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3A545E8-F689-4768-8727-E2502ECF4E61}"/>
              </a:ext>
            </a:extLst>
          </p:cNvPr>
          <p:cNvSpPr/>
          <p:nvPr/>
        </p:nvSpPr>
        <p:spPr>
          <a:xfrm>
            <a:off x="5549153" y="4712677"/>
            <a:ext cx="5136776" cy="106955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O </a:t>
            </a:r>
            <a:r>
              <a:rPr lang="pt-BR" b="1" dirty="0"/>
              <a:t>processador </a:t>
            </a:r>
            <a:r>
              <a:rPr lang="pt-BR" dirty="0"/>
              <a:t>executa as rotinas do software e armazena o resultado na </a:t>
            </a:r>
            <a:r>
              <a:rPr lang="pt-BR" b="1" dirty="0"/>
              <a:t>memória de curto prazo</a:t>
            </a:r>
            <a:r>
              <a:rPr lang="pt-BR" dirty="0"/>
              <a:t> (RAM)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08B20CD-E393-4F86-B469-9119EC14D96C}"/>
              </a:ext>
            </a:extLst>
          </p:cNvPr>
          <p:cNvSpPr/>
          <p:nvPr/>
        </p:nvSpPr>
        <p:spPr>
          <a:xfrm>
            <a:off x="6680380" y="2445394"/>
            <a:ext cx="729762" cy="202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/>
              <a:t>010110</a:t>
            </a:r>
          </a:p>
        </p:txBody>
      </p:sp>
    </p:spTree>
    <p:extLst>
      <p:ext uri="{BB962C8B-B14F-4D97-AF65-F5344CB8AC3E}">
        <p14:creationId xmlns:p14="http://schemas.microsoft.com/office/powerpoint/2010/main" val="420193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046 L 0.07578 -0.00046 " pathEditMode="relative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43 -0.00046 L 0.07578 -0.00046 " pathEditMode="relative" ptsTypes="AA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Como funcionam os computadores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A363A1-2106-4948-994E-F44C5BE21221}" type="slidenum">
              <a:rPr lang="en-US" smtClean="0"/>
              <a:t>9</a:t>
            </a:fld>
            <a:endParaRPr lang="en-US" dirty="0"/>
          </a:p>
        </p:txBody>
      </p:sp>
      <p:pic>
        <p:nvPicPr>
          <p:cNvPr id="22" name="Imagem 21" descr="Uma imagem contendo equipamentos eletrônicos, interior, mesa&#10;&#10;Descrição gerada com muito alta confiança">
            <a:extLst>
              <a:ext uri="{FF2B5EF4-FFF2-40B4-BE49-F238E27FC236}">
                <a16:creationId xmlns:a16="http://schemas.microsoft.com/office/drawing/2014/main" id="{13D0E522-604C-47BA-8CE9-47ABB67B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31" y="1690688"/>
            <a:ext cx="9519138" cy="442150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53950729-7EFA-4741-A78C-24D1552E43DD}"/>
              </a:ext>
            </a:extLst>
          </p:cNvPr>
          <p:cNvSpPr/>
          <p:nvPr/>
        </p:nvSpPr>
        <p:spPr>
          <a:xfrm>
            <a:off x="7577418" y="2575285"/>
            <a:ext cx="729762" cy="202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/>
              <a:t>010110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63A545E8-F689-4768-8727-E2502ECF4E61}"/>
              </a:ext>
            </a:extLst>
          </p:cNvPr>
          <p:cNvSpPr/>
          <p:nvPr/>
        </p:nvSpPr>
        <p:spPr>
          <a:xfrm>
            <a:off x="5549153" y="4712677"/>
            <a:ext cx="5136776" cy="106955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O resultado é apresentado em um dispositivo de saída</a:t>
            </a:r>
            <a:r>
              <a:rPr lang="pt-BR" b="1" dirty="0"/>
              <a:t> (I/O). </a:t>
            </a:r>
            <a:r>
              <a:rPr lang="pt-BR" dirty="0"/>
              <a:t>O </a:t>
            </a:r>
            <a:r>
              <a:rPr lang="pt-BR" b="1" dirty="0"/>
              <a:t>software </a:t>
            </a:r>
            <a:r>
              <a:rPr lang="pt-BR" dirty="0"/>
              <a:t>converte os bits para o texto.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2EAD67A2-E220-4401-9397-88EBBDBF2F6A}"/>
              </a:ext>
            </a:extLst>
          </p:cNvPr>
          <p:cNvSpPr/>
          <p:nvPr/>
        </p:nvSpPr>
        <p:spPr>
          <a:xfrm>
            <a:off x="5366238" y="2373062"/>
            <a:ext cx="729762" cy="20222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b="1" dirty="0"/>
              <a:t>010110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BED3801-0F72-431A-89C5-91F412F2CE94}"/>
              </a:ext>
            </a:extLst>
          </p:cNvPr>
          <p:cNvSpPr txBox="1"/>
          <p:nvPr/>
        </p:nvSpPr>
        <p:spPr>
          <a:xfrm>
            <a:off x="1933959" y="2188396"/>
            <a:ext cx="1417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Hello</a:t>
            </a:r>
            <a:r>
              <a:rPr lang="pt-BR" dirty="0"/>
              <a:t> world</a:t>
            </a:r>
          </a:p>
        </p:txBody>
      </p:sp>
    </p:spTree>
    <p:extLst>
      <p:ext uri="{BB962C8B-B14F-4D97-AF65-F5344CB8AC3E}">
        <p14:creationId xmlns:p14="http://schemas.microsoft.com/office/powerpoint/2010/main" val="310217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-0.00255 L -0.01198 0.00116 L -0.0289 0.0287 L -0.0444 0.06134 L -0.05911 0.1125 L -0.07383 0.17523 L -0.08698 0.22222 L -0.10469 0.2537 L -0.12747 0.26551 L -0.1569 0.25486 L -0.17747 0.22616 L -0.19284 0.19467 L -0.19219 0.19606 " pathEditMode="relative" ptsTypes="AAAAAAAAAAA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2450</TotalTime>
  <Words>545</Words>
  <Application>Microsoft Office PowerPoint</Application>
  <PresentationFormat>Widescreen</PresentationFormat>
  <Paragraphs>100</Paragraphs>
  <Slides>20</Slides>
  <Notes>4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1" baseType="lpstr">
      <vt:lpstr>Tema do Office</vt:lpstr>
      <vt:lpstr>CODE 101 Lógica de programação</vt:lpstr>
      <vt:lpstr>Apresentação</vt:lpstr>
      <vt:lpstr>Agenda</vt:lpstr>
      <vt:lpstr>O que é um computador</vt:lpstr>
      <vt:lpstr>Como funcionam os computadores</vt:lpstr>
      <vt:lpstr>Como funcionam os computadores</vt:lpstr>
      <vt:lpstr>Como funcionam os computadores</vt:lpstr>
      <vt:lpstr>Como funcionam os computadores</vt:lpstr>
      <vt:lpstr>Como funcionam os computadores</vt:lpstr>
      <vt:lpstr>Softwares</vt:lpstr>
      <vt:lpstr>Pensamento Lógico</vt:lpstr>
      <vt:lpstr>Algoritmos</vt:lpstr>
      <vt:lpstr>Algoritmos</vt:lpstr>
      <vt:lpstr>Algoritmos</vt:lpstr>
      <vt:lpstr>Como construir um algoritmo</vt:lpstr>
      <vt:lpstr>Exercícios</vt:lpstr>
      <vt:lpstr>Linguagens de programação</vt:lpstr>
      <vt:lpstr>Paradigma de programação</vt:lpstr>
      <vt:lpstr>Links interessantes</vt:lpstr>
      <vt:lpstr>CODE 101 Lógica de programação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Senário Nacional</dc:title>
  <dc:creator>Carlos Lacerda</dc:creator>
  <cp:lastModifiedBy>Yan Duarte</cp:lastModifiedBy>
  <cp:revision>226</cp:revision>
  <dcterms:created xsi:type="dcterms:W3CDTF">2017-07-11T19:58:05Z</dcterms:created>
  <dcterms:modified xsi:type="dcterms:W3CDTF">2019-01-03T22:31:20Z</dcterms:modified>
</cp:coreProperties>
</file>

<file path=docProps/thumbnail.jpeg>
</file>